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2"/>
  </p:notesMasterIdLst>
  <p:sldIdLst>
    <p:sldId id="256" r:id="rId2"/>
    <p:sldId id="271" r:id="rId3"/>
    <p:sldId id="272" r:id="rId4"/>
    <p:sldId id="285" r:id="rId5"/>
    <p:sldId id="281" r:id="rId6"/>
    <p:sldId id="260" r:id="rId7"/>
    <p:sldId id="265" r:id="rId8"/>
    <p:sldId id="266" r:id="rId9"/>
    <p:sldId id="268" r:id="rId10"/>
    <p:sldId id="269" r:id="rId11"/>
    <p:sldId id="267" r:id="rId12"/>
    <p:sldId id="270" r:id="rId13"/>
    <p:sldId id="261" r:id="rId14"/>
    <p:sldId id="263" r:id="rId15"/>
    <p:sldId id="262" r:id="rId16"/>
    <p:sldId id="264" r:id="rId17"/>
    <p:sldId id="273" r:id="rId18"/>
    <p:sldId id="279" r:id="rId19"/>
    <p:sldId id="280" r:id="rId20"/>
    <p:sldId id="274" r:id="rId21"/>
    <p:sldId id="275" r:id="rId22"/>
    <p:sldId id="276" r:id="rId23"/>
    <p:sldId id="288" r:id="rId24"/>
    <p:sldId id="277" r:id="rId25"/>
    <p:sldId id="286" r:id="rId26"/>
    <p:sldId id="282" r:id="rId27"/>
    <p:sldId id="287" r:id="rId28"/>
    <p:sldId id="289" r:id="rId29"/>
    <p:sldId id="284" r:id="rId30"/>
    <p:sldId id="290" r:id="rId31"/>
    <p:sldId id="283" r:id="rId32"/>
    <p:sldId id="291" r:id="rId33"/>
    <p:sldId id="292" r:id="rId34"/>
    <p:sldId id="295" r:id="rId35"/>
    <p:sldId id="296" r:id="rId36"/>
    <p:sldId id="294" r:id="rId37"/>
    <p:sldId id="297" r:id="rId38"/>
    <p:sldId id="257" r:id="rId39"/>
    <p:sldId id="278" r:id="rId40"/>
    <p:sldId id="259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50"/>
    <p:restoredTop sz="78068" autoAdjust="0"/>
  </p:normalViewPr>
  <p:slideViewPr>
    <p:cSldViewPr snapToGrid="0" snapToObjects="1">
      <p:cViewPr>
        <p:scale>
          <a:sx n="70" d="100"/>
          <a:sy n="70" d="100"/>
        </p:scale>
        <p:origin x="465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tiff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tiff>
</file>

<file path=ppt/media/image20.jpeg>
</file>

<file path=ppt/media/image21.jpeg>
</file>

<file path=ppt/media/image22.png>
</file>

<file path=ppt/media/image23.png>
</file>

<file path=ppt/media/image24.png>
</file>

<file path=ppt/media/image25.gif>
</file>

<file path=ppt/media/image26.jpeg>
</file>

<file path=ppt/media/image3.tiff>
</file>

<file path=ppt/media/image4.tiff>
</file>

<file path=ppt/media/image5.tiff>
</file>

<file path=ppt/media/image6.jpe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5F429-22D2-41D8-BA4A-61203DC4CDBE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FAD49-8815-4673-A69C-173DD23B7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to be fast for “lazy entitled millennials” ?</a:t>
            </a:r>
          </a:p>
          <a:p>
            <a:r>
              <a:rPr lang="en-US" dirty="0"/>
              <a:t>No! There are lots of reasons for</a:t>
            </a:r>
            <a:r>
              <a:rPr lang="en-US" baseline="0" dirty="0"/>
              <a:t> quick applications.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75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Mini Profiler</a:t>
            </a:r>
          </a:p>
          <a:p>
            <a:r>
              <a:rPr lang="en-US" dirty="0" smtClean="0"/>
              <a:t>Entity Framework Query</a:t>
            </a:r>
            <a:r>
              <a:rPr lang="en-US" baseline="0" dirty="0" smtClean="0"/>
              <a:t> optimization</a:t>
            </a:r>
          </a:p>
          <a:p>
            <a:r>
              <a:rPr lang="en-US" baseline="0" dirty="0" smtClean="0"/>
              <a:t>- Talk about getting the data that you need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22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Overuse of design patterns leads to situations where you call</a:t>
            </a:r>
            <a:r>
              <a:rPr lang="en-US" baseline="0" dirty="0" smtClean="0"/>
              <a:t> something that triggers a ton of spurious data access. </a:t>
            </a:r>
          </a:p>
          <a:p>
            <a:r>
              <a:rPr lang="en-US" baseline="0" dirty="0" smtClean="0"/>
              <a:t>i.e. calling a whole transaction object for a few fields.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Mention builder pattern overuse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Mention Cargo Cult programming – including patterns just </a:t>
            </a:r>
            <a:r>
              <a:rPr lang="en-US" baseline="0" dirty="0" err="1" smtClean="0"/>
              <a:t>‘cause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45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r>
              <a:rPr lang="en-US" baseline="0" dirty="0" smtClean="0"/>
              <a:t> Layer is the middle of the stack. Like the cream filling of an Oreo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6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Upgrade</a:t>
            </a:r>
            <a:r>
              <a:rPr lang="en-US" baseline="0" dirty="0" smtClean="0"/>
              <a:t> if you can! </a:t>
            </a:r>
            <a:endParaRPr lang="en-US" dirty="0" smtClean="0"/>
          </a:p>
          <a:p>
            <a:r>
              <a:rPr lang="en-US" dirty="0" smtClean="0"/>
              <a:t>ASP.NET Core is</a:t>
            </a:r>
            <a:r>
              <a:rPr lang="en-US" baseline="0" dirty="0" smtClean="0"/>
              <a:t> way faster than previous versions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Upwards of 2300% faster (if you believe the benchmarks)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0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</a:t>
            </a:r>
            <a:r>
              <a:rPr lang="en-US" dirty="0" smtClean="0"/>
              <a:t>Serialization</a:t>
            </a:r>
            <a:r>
              <a:rPr lang="en-US" baseline="0" dirty="0" smtClean="0"/>
              <a:t> can really add up in modern architectures</a:t>
            </a:r>
          </a:p>
          <a:p>
            <a:pPr marL="0" indent="0">
              <a:buFontTx/>
              <a:buNone/>
            </a:pPr>
            <a:r>
              <a:rPr lang="en-US" dirty="0" smtClean="0"/>
              <a:t>- Not</a:t>
            </a:r>
            <a:r>
              <a:rPr lang="en-US" baseline="0" dirty="0" smtClean="0"/>
              <a:t> all </a:t>
            </a:r>
            <a:r>
              <a:rPr lang="en-US" baseline="0" dirty="0" err="1" smtClean="0"/>
              <a:t>serializers</a:t>
            </a:r>
            <a:r>
              <a:rPr lang="en-US" baseline="0" dirty="0" smtClean="0"/>
              <a:t> are created equal, and the out of the box ones aren’t all that great.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Watch out for complex entities. They can trash your serialization performance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You’re not going to see this until you start heaping on the load. 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18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Excessive production logging is a “career limiting move”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93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Demo</a:t>
            </a:r>
          </a:p>
          <a:p>
            <a:r>
              <a:rPr lang="en-US" dirty="0" smtClean="0"/>
              <a:t>Reducing</a:t>
            </a:r>
            <a:r>
              <a:rPr lang="en-US" baseline="0" dirty="0" smtClean="0"/>
              <a:t> View Engines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8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Reduce the number of assets your app pipes</a:t>
            </a:r>
            <a:r>
              <a:rPr lang="en-US" baseline="0" dirty="0" smtClean="0"/>
              <a:t> down</a:t>
            </a:r>
          </a:p>
          <a:p>
            <a:r>
              <a:rPr lang="en-US" dirty="0" smtClean="0"/>
              <a:t>https://visualstudiogallery.msdn.microsoft.com/9ec27da7-e24b-4d56-8064-fd7e88ac1c40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72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block the user flow</a:t>
            </a:r>
          </a:p>
          <a:p>
            <a:r>
              <a:rPr lang="en-US" dirty="0" smtClean="0"/>
              <a:t>Use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loading of slow loading content</a:t>
            </a:r>
          </a:p>
          <a:p>
            <a:r>
              <a:rPr lang="en-US" baseline="0" dirty="0" smtClean="0"/>
              <a:t>Use ajax for form submits so the user doesn’t lose page focus. </a:t>
            </a:r>
          </a:p>
          <a:p>
            <a:r>
              <a:rPr lang="en-US" baseline="0" dirty="0" smtClean="0"/>
              <a:t>Try to get a page in front of the user as soon as possible.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overall goal of all of this is immediate response for the users.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3483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spinners and progress bars for</a:t>
            </a:r>
            <a:r>
              <a:rPr lang="en-US" baseline="0" dirty="0" smtClean="0"/>
              <a:t> long running operations</a:t>
            </a:r>
          </a:p>
          <a:p>
            <a:r>
              <a:rPr lang="en-US" baseline="0" dirty="0" smtClean="0"/>
              <a:t>Can also do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and report back if it’s something that takes a really long time (like an import)</a:t>
            </a:r>
          </a:p>
          <a:p>
            <a:r>
              <a:rPr lang="en-US" baseline="0" dirty="0" smtClean="0"/>
              <a:t>The key is immediate response to the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Bundling</a:t>
            </a:r>
            <a:r>
              <a:rPr lang="en-US" baseline="0" dirty="0" smtClean="0"/>
              <a:t> options</a:t>
            </a:r>
          </a:p>
          <a:p>
            <a:r>
              <a:rPr lang="en-US" baseline="0" dirty="0" smtClean="0"/>
              <a:t>Show the Extension and the Bundle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8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</a:t>
            </a:r>
            <a:r>
              <a:rPr lang="en-US" baseline="0" dirty="0"/>
              <a:t> is Money – page 20</a:t>
            </a:r>
          </a:p>
          <a:p>
            <a:r>
              <a:rPr lang="en-US" baseline="0" dirty="0"/>
              <a:t>Concentration Measured by EEG</a:t>
            </a:r>
          </a:p>
          <a:p>
            <a:endParaRPr lang="en-US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2011, CA Technologies commissioned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Foviance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customer experience consultancy, to conduct a series of lab experiments at Glasgow Caledonian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versity.11 The participants wore an EEG (electroencephalography) cap to monitor their brainwave activity while they performed routine online transactions.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pants completed tasks using either a 5 MB web connection or a connection that had been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cially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slowed down to 2 MB.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Brainwave analysis from the experiment revealed that participants had to concentrate up to 50% more when using websites via the slower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When asked what they liked most and least about the websites they used during the study, participants frequently cited speed as a top concern: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Slow sites break flow</a:t>
            </a:r>
            <a:r>
              <a:rPr lang="en-US" baseline="0" dirty="0"/>
              <a:t> and cause the user to be stressed. </a:t>
            </a:r>
          </a:p>
          <a:p>
            <a:r>
              <a:rPr lang="en-US" baseline="0" dirty="0"/>
              <a:t>Think about how this impacts testing and development, as well customer adoption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16</a:t>
            </a:r>
          </a:p>
          <a:p>
            <a:endParaRPr lang="en-US" dirty="0"/>
          </a:p>
          <a:p>
            <a:r>
              <a:rPr lang="en-US" dirty="0"/>
              <a:t>Any break in flow is bad news.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88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8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Spinners make</a:t>
            </a:r>
            <a:r>
              <a:rPr lang="en-US" baseline="0" dirty="0"/>
              <a:t> apps seems 10% faster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38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 little about keeping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206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</a:t>
            </a:r>
            <a:r>
              <a:rPr lang="en-US" baseline="0" dirty="0" smtClean="0"/>
              <a:t> / Integration tests for correctness</a:t>
            </a:r>
          </a:p>
          <a:p>
            <a:r>
              <a:rPr lang="en-US" baseline="0" dirty="0" smtClean="0"/>
              <a:t>UI Tests for correctness and single thread load analysis</a:t>
            </a:r>
          </a:p>
          <a:p>
            <a:r>
              <a:rPr lang="en-US" baseline="0" dirty="0" smtClean="0"/>
              <a:t>Load tests – Try to simulate user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21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technet.microsoft.com</a:t>
            </a:r>
            <a:r>
              <a:rPr lang="en-US" dirty="0"/>
              <a:t>/en-us/magazine/2008.08.pulse.aspx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3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6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3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2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16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6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3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D6BD-3DF1-6E46-823A-520B448C17E4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36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gi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30387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6538"/>
            <a:ext cx="10131425" cy="1456267"/>
          </a:xfrm>
        </p:spPr>
        <p:txBody>
          <a:bodyPr/>
          <a:lstStyle/>
          <a:p>
            <a:r>
              <a:rPr lang="en-US" dirty="0"/>
              <a:t>People *hate* slow 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4675400"/>
            <a:ext cx="11034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Survey:</a:t>
            </a:r>
          </a:p>
          <a:p>
            <a:r>
              <a:rPr lang="en-US" sz="3200" dirty="0"/>
              <a:t>71% of people regularly feel inconvenienced by slow web sites</a:t>
            </a:r>
          </a:p>
          <a:p>
            <a:r>
              <a:rPr lang="en-US" sz="3200" dirty="0"/>
              <a:t>&gt; 30% report increased performance related stress or anger</a:t>
            </a:r>
          </a:p>
        </p:txBody>
      </p:sp>
      <p:sp>
        <p:nvSpPr>
          <p:cNvPr id="3" name="AutoShape 2" descr="Image result for punching a hole in a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://wac.450f.edgecastcdn.net/80450F/wyrk.com/files/2014/02/RS3925_135165692-sc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483" y="1330327"/>
            <a:ext cx="4969030" cy="331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2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sites are harder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Study:</a:t>
            </a:r>
          </a:p>
          <a:p>
            <a:pPr marL="0" indent="0">
              <a:buNone/>
            </a:pPr>
            <a:r>
              <a:rPr lang="en-US" sz="3200" dirty="0"/>
              <a:t>5mb connection slowed to 2mb  </a:t>
            </a:r>
          </a:p>
          <a:p>
            <a:pPr marL="0" indent="0">
              <a:buNone/>
            </a:pPr>
            <a:r>
              <a:rPr lang="en-US" sz="3200" dirty="0"/>
              <a:t>Caused a </a:t>
            </a:r>
            <a:r>
              <a:rPr lang="en-US" sz="6600" dirty="0"/>
              <a:t>50% increase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in required concentration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050" name="Picture 2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8874" y="2065867"/>
            <a:ext cx="3482975" cy="390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4421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Do you want this to be your brand identity?</a:t>
            </a:r>
          </a:p>
        </p:txBody>
      </p:sp>
      <p:pic>
        <p:nvPicPr>
          <p:cNvPr id="4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6669" y="1690688"/>
            <a:ext cx="6189688" cy="46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78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28600"/>
            <a:ext cx="10131425" cy="1456267"/>
          </a:xfrm>
        </p:spPr>
        <p:txBody>
          <a:bodyPr/>
          <a:lstStyle/>
          <a:p>
            <a:r>
              <a:rPr lang="en-US" dirty="0"/>
              <a:t>What’s Fast?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1" y="1513417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0.1 second  = Instantaneous</a:t>
            </a:r>
          </a:p>
          <a:p>
            <a:pPr marL="0" indent="0">
              <a:buNone/>
            </a:pPr>
            <a:r>
              <a:rPr lang="en-US" sz="2800" dirty="0"/>
              <a:t>1 second = seamless</a:t>
            </a:r>
          </a:p>
          <a:p>
            <a:pPr marL="0" indent="0">
              <a:buNone/>
            </a:pPr>
            <a:r>
              <a:rPr lang="en-US" sz="2800" dirty="0"/>
              <a:t>1-10 seconds = keeps attention, (Danger Zone!)</a:t>
            </a:r>
          </a:p>
          <a:p>
            <a:pPr marL="0" indent="0">
              <a:buNone/>
            </a:pPr>
            <a:r>
              <a:rPr lang="en-US" sz="2800" dirty="0"/>
              <a:t>&gt; 10 seconds = loss of attention, (Right out!)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255" y="3721720"/>
            <a:ext cx="4275665" cy="24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680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people expect?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49% expect load times of 2 seconds or less, </a:t>
            </a:r>
          </a:p>
          <a:p>
            <a:r>
              <a:rPr lang="en-US" sz="4000" dirty="0"/>
              <a:t>18% expect pages to load instantly </a:t>
            </a:r>
          </a:p>
        </p:txBody>
      </p:sp>
    </p:spTree>
    <p:extLst>
      <p:ext uri="{BB962C8B-B14F-4D97-AF65-F5344CB8AC3E}">
        <p14:creationId xmlns:p14="http://schemas.microsoft.com/office/powerpoint/2010/main" val="2506480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cheat?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 bars</a:t>
            </a:r>
          </a:p>
          <a:p>
            <a:r>
              <a:rPr lang="en-US" sz="3600" dirty="0"/>
              <a:t>Spinners</a:t>
            </a:r>
          </a:p>
          <a:p>
            <a:r>
              <a:rPr lang="en-US" sz="3600" dirty="0"/>
              <a:t>Progressive loading of content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64778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dirty="0"/>
              <a:t>Think like a Scientist!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407" y="1757569"/>
            <a:ext cx="7691184" cy="481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39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Scientist Mindset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Gather Baseline Data</a:t>
            </a:r>
          </a:p>
          <a:p>
            <a:pPr marL="0" indent="0">
              <a:buNone/>
            </a:pPr>
            <a:r>
              <a:rPr lang="en-US" dirty="0"/>
              <a:t>2. Make a Change (formulate a hypothesis and run an experiment)</a:t>
            </a:r>
          </a:p>
          <a:p>
            <a:pPr marL="0" indent="0">
              <a:buNone/>
            </a:pPr>
            <a:r>
              <a:rPr lang="en-US" dirty="0"/>
              <a:t>3. Compare the results to your baseline</a:t>
            </a:r>
          </a:p>
          <a:p>
            <a:pPr marL="0" indent="0">
              <a:buNone/>
            </a:pPr>
            <a:r>
              <a:rPr lang="en-US" dirty="0"/>
              <a:t>4. Repeat as needed</a:t>
            </a:r>
          </a:p>
        </p:txBody>
      </p:sp>
    </p:spTree>
    <p:extLst>
      <p:ext uri="{BB962C8B-B14F-4D97-AF65-F5344CB8AC3E}">
        <p14:creationId xmlns:p14="http://schemas.microsoft.com/office/powerpoint/2010/main" val="550804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imey-wimey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" b="14405"/>
          <a:stretch/>
        </p:blipFill>
        <p:spPr bwMode="auto">
          <a:xfrm>
            <a:off x="1809750" y="1672355"/>
            <a:ext cx="8572500" cy="474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346792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Keeping Time</a:t>
            </a:r>
          </a:p>
        </p:txBody>
      </p:sp>
    </p:spTree>
    <p:extLst>
      <p:ext uri="{BB962C8B-B14F-4D97-AF65-F5344CB8AC3E}">
        <p14:creationId xmlns:p14="http://schemas.microsoft.com/office/powerpoint/2010/main" val="2825315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/>
              <a:t>Unit Tests / Integration Tests</a:t>
            </a:r>
          </a:p>
          <a:p>
            <a:r>
              <a:rPr lang="en-US" sz="4000" dirty="0"/>
              <a:t>UI Tests</a:t>
            </a:r>
          </a:p>
          <a:p>
            <a:r>
              <a:rPr lang="en-US" sz="4000" dirty="0"/>
              <a:t>Load Tests</a:t>
            </a:r>
          </a:p>
        </p:txBody>
      </p:sp>
    </p:spTree>
    <p:extLst>
      <p:ext uri="{BB962C8B-B14F-4D97-AF65-F5344CB8AC3E}">
        <p14:creationId xmlns:p14="http://schemas.microsoft.com/office/powerpoint/2010/main" val="3321502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59" y="154859"/>
            <a:ext cx="10131425" cy="1334728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959" y="1489587"/>
            <a:ext cx="407857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Why?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Scientist Mindset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Data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C#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UI/Client Side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672" y="1489587"/>
            <a:ext cx="6019128" cy="391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2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78658"/>
            <a:ext cx="10131425" cy="1456267"/>
          </a:xfrm>
        </p:spPr>
        <p:txBody>
          <a:bodyPr/>
          <a:lstStyle/>
          <a:p>
            <a:r>
              <a:rPr lang="en-US" dirty="0"/>
              <a:t>Gathering Data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037944" y="1690688"/>
            <a:ext cx="39736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b="1" dirty="0"/>
              <a:t>Aggregate Performance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New Relic</a:t>
            </a:r>
          </a:p>
          <a:p>
            <a:pPr>
              <a:buFontTx/>
              <a:buChar char="-"/>
            </a:pPr>
            <a:r>
              <a:rPr lang="en-US" dirty="0" err="1"/>
              <a:t>Perfmon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Stackfy</a:t>
            </a:r>
            <a:r>
              <a:rPr lang="en-US" dirty="0"/>
              <a:t> APM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1" y="1694270"/>
            <a:ext cx="39736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Individual Performance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VS.NET Profiler</a:t>
            </a:r>
          </a:p>
          <a:p>
            <a:pPr>
              <a:buFontTx/>
              <a:buChar char="-"/>
            </a:pPr>
            <a:r>
              <a:rPr lang="en-US" dirty="0" err="1"/>
              <a:t>Miniprofiler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Stackfy</a:t>
            </a:r>
            <a:r>
              <a:rPr lang="en-US" dirty="0"/>
              <a:t> Prefix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849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328" y="2575133"/>
            <a:ext cx="10515600" cy="1382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Change </a:t>
            </a:r>
            <a:r>
              <a:rPr lang="en-US" sz="6000" b="1" dirty="0"/>
              <a:t>only 1</a:t>
            </a:r>
            <a:r>
              <a:rPr lang="en-US" sz="4400" dirty="0"/>
              <a:t> </a:t>
            </a:r>
            <a:r>
              <a:rPr lang="en-US" sz="6000" b="1" dirty="0"/>
              <a:t>thing</a:t>
            </a:r>
            <a:r>
              <a:rPr lang="en-US" sz="6000" dirty="0"/>
              <a:t> </a:t>
            </a:r>
            <a:r>
              <a:rPr lang="en-US" sz="4400" dirty="0"/>
              <a:t>at a time!</a:t>
            </a:r>
          </a:p>
        </p:txBody>
      </p:sp>
    </p:spTree>
    <p:extLst>
      <p:ext uri="{BB962C8B-B14F-4D97-AF65-F5344CB8AC3E}">
        <p14:creationId xmlns:p14="http://schemas.microsoft.com/office/powerpoint/2010/main" val="547772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54832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Compare | Evaluate | Repeat</a:t>
            </a:r>
          </a:p>
        </p:txBody>
      </p:sp>
    </p:spTree>
    <p:extLst>
      <p:ext uri="{BB962C8B-B14F-4D97-AF65-F5344CB8AC3E}">
        <p14:creationId xmlns:p14="http://schemas.microsoft.com/office/powerpoint/2010/main" val="1530130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.ytimg.com/vi/ikCmdOYBBVw/maxres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735" y="1431238"/>
            <a:ext cx="9157649" cy="515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3299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Data Layer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94174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Demos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456589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Picard facepalm H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39" y="146716"/>
            <a:ext cx="8728879" cy="654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39" y="146716"/>
            <a:ext cx="7828128" cy="1654788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When you see someone </a:t>
            </a:r>
            <a:br>
              <a:rPr lang="en-US" sz="3600" b="1" dirty="0" smtClean="0"/>
            </a:br>
            <a:r>
              <a:rPr lang="en-US" sz="3600" b="1" dirty="0" smtClean="0"/>
              <a:t>get a </a:t>
            </a:r>
            <a:r>
              <a:rPr lang="en-US" b="1" dirty="0" smtClean="0"/>
              <a:t>whole 50 item object graph 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for a </a:t>
            </a:r>
            <a:r>
              <a:rPr lang="en-US" b="1" dirty="0" smtClean="0"/>
              <a:t>five field grid</a:t>
            </a:r>
            <a:r>
              <a:rPr lang="en-US" sz="3600" b="1" dirty="0" smtClean="0"/>
              <a:t>...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236312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Caching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Lots of tools –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Ncache</a:t>
            </a:r>
            <a:r>
              <a:rPr lang="en-US" dirty="0" smtClean="0"/>
              <a:t>, Memory Cache</a:t>
            </a:r>
          </a:p>
          <a:p>
            <a:pPr marL="0" indent="0">
              <a:buNone/>
            </a:pPr>
            <a:r>
              <a:rPr lang="en-US" dirty="0" smtClean="0"/>
              <a:t>Be smart about cache expiration</a:t>
            </a:r>
          </a:p>
          <a:p>
            <a:pPr marL="0" indent="0">
              <a:buNone/>
            </a:pPr>
            <a:r>
              <a:rPr lang="en-US" dirty="0" smtClean="0"/>
              <a:t>Put all of your caching in one layer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25972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592"/>
            <a:ext cx="12192000" cy="1276066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MVC Layer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470" y="1423739"/>
            <a:ext cx="7162089" cy="51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22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spnetcor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204" y="388962"/>
            <a:ext cx="8324517" cy="62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378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Serialization</a:t>
            </a:r>
            <a:endParaRPr lang="en-US" dirty="0"/>
          </a:p>
        </p:txBody>
      </p:sp>
      <p:pic>
        <p:nvPicPr>
          <p:cNvPr id="2050" name="Picture 2" descr="perform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89" y="1448320"/>
            <a:ext cx="8618830" cy="472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80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4" y="989351"/>
            <a:ext cx="3867462" cy="3867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4560" y="989352"/>
            <a:ext cx="4762217" cy="38674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8424696" y="1761345"/>
            <a:ext cx="3867462" cy="2323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51692" y="5130370"/>
            <a:ext cx="1903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Mindset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4284" y="5253481"/>
            <a:ext cx="1036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Tools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13827" y="5253481"/>
            <a:ext cx="1289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Tactics</a:t>
            </a:r>
          </a:p>
        </p:txBody>
      </p:sp>
    </p:spTree>
    <p:extLst>
      <p:ext uri="{BB962C8B-B14F-4D97-AF65-F5344CB8AC3E}">
        <p14:creationId xmlns:p14="http://schemas.microsoft.com/office/powerpoint/2010/main" val="19943201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Careful About What You Log</a:t>
            </a:r>
            <a:endParaRPr lang="en-US" dirty="0"/>
          </a:p>
        </p:txBody>
      </p:sp>
      <p:pic>
        <p:nvPicPr>
          <p:cNvPr id="6146" name="Picture 2" descr="https://www.nps.gov/sacn/learn/historyculture/images/pf010936logj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97666"/>
            <a:ext cx="609600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97424" y="1693673"/>
            <a:ext cx="5936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Perhaps we should </a:t>
            </a:r>
            <a:r>
              <a:rPr lang="en-US" sz="2800" b="1" dirty="0" smtClean="0">
                <a:solidFill>
                  <a:schemeClr val="bg1"/>
                </a:solidFill>
              </a:rPr>
              <a:t>turn down</a:t>
            </a:r>
            <a:r>
              <a:rPr lang="en-US" sz="2000" b="1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the logging level… 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5382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More </a:t>
            </a:r>
            <a:r>
              <a:rPr lang="en-US" sz="6600" dirty="0" smtClean="0"/>
              <a:t>Demos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4793226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Side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70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Bundling and </a:t>
            </a:r>
            <a:r>
              <a:rPr lang="en-US" dirty="0" err="1" smtClean="0"/>
              <a:t>Minification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Why?</a:t>
            </a:r>
          </a:p>
          <a:p>
            <a:endParaRPr lang="en-US" sz="3200" dirty="0"/>
          </a:p>
          <a:p>
            <a:r>
              <a:rPr lang="en-US" sz="3200" dirty="0" smtClean="0"/>
              <a:t>Reduce file size</a:t>
            </a:r>
          </a:p>
          <a:p>
            <a:r>
              <a:rPr lang="en-US" sz="3200" dirty="0" smtClean="0"/>
              <a:t>Reduce the number of requests</a:t>
            </a:r>
          </a:p>
          <a:p>
            <a:r>
              <a:rPr lang="en-US" sz="3200" dirty="0" smtClean="0"/>
              <a:t>Easier to Cache</a:t>
            </a:r>
            <a:endParaRPr lang="en-US" sz="3200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smtClean="0"/>
              <a:t>How?</a:t>
            </a:r>
          </a:p>
          <a:p>
            <a:endParaRPr lang="en-US" sz="3200" dirty="0"/>
          </a:p>
          <a:p>
            <a:r>
              <a:rPr lang="en-US" sz="3200" dirty="0" smtClean="0"/>
              <a:t>ASP.NET Bundle Files</a:t>
            </a:r>
          </a:p>
          <a:p>
            <a:r>
              <a:rPr lang="en-US" sz="3200" dirty="0" smtClean="0"/>
              <a:t>Gulp</a:t>
            </a:r>
          </a:p>
          <a:p>
            <a:r>
              <a:rPr lang="en-US" sz="3200" dirty="0" smtClean="0"/>
              <a:t>Bundler and </a:t>
            </a:r>
            <a:r>
              <a:rPr lang="en-US" sz="3200" dirty="0" err="1" smtClean="0"/>
              <a:t>Minifier</a:t>
            </a:r>
            <a:r>
              <a:rPr lang="en-US" sz="3200" dirty="0" smtClean="0"/>
              <a:t> Extension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552502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… part 2</a:t>
            </a:r>
            <a:endParaRPr lang="en-US" dirty="0"/>
          </a:p>
        </p:txBody>
      </p:sp>
      <p:pic>
        <p:nvPicPr>
          <p:cNvPr id="8194" name="Picture 2" descr="http://treasure.diylol.com/uploads/post/image/897386/resized_all_the_thing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67135"/>
            <a:ext cx="6595044" cy="494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7654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03" y="1265759"/>
            <a:ext cx="10343368" cy="2053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03" y="3488922"/>
            <a:ext cx="2822172" cy="2859490"/>
          </a:xfrm>
          <a:prstGeom prst="rect">
            <a:avLst/>
          </a:prstGeom>
        </p:spPr>
      </p:pic>
      <p:pic>
        <p:nvPicPr>
          <p:cNvPr id="9218" name="Picture 2" descr="http://www.theymakeicons.com/icon?id=1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362" y="4020995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gannett-cdn.com/experiments/usatoday/2014/11/airport-interactive/img/loader-white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933" y="3802274"/>
            <a:ext cx="2600799" cy="26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7687" y="260500"/>
            <a:ext cx="10515600" cy="835878"/>
          </a:xfrm>
        </p:spPr>
        <p:txBody>
          <a:bodyPr/>
          <a:lstStyle/>
          <a:p>
            <a:r>
              <a:rPr lang="en-US" dirty="0" smtClean="0"/>
              <a:t>Progress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7107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Even More </a:t>
            </a:r>
            <a:r>
              <a:rPr lang="en-US" sz="6600" dirty="0" smtClean="0"/>
              <a:t>Demos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646510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Performance a Priority (Time = Money)</a:t>
            </a:r>
          </a:p>
          <a:p>
            <a:r>
              <a:rPr lang="en-US" dirty="0" smtClean="0"/>
              <a:t>Think like a scientist. (Measure | Experiment | Repeat)</a:t>
            </a:r>
          </a:p>
          <a:p>
            <a:r>
              <a:rPr lang="en-US" dirty="0" smtClean="0"/>
              <a:t>Be mindful about data access</a:t>
            </a:r>
          </a:p>
          <a:p>
            <a:r>
              <a:rPr lang="en-US" dirty="0" err="1" smtClean="0"/>
              <a:t>Async</a:t>
            </a:r>
            <a:r>
              <a:rPr lang="en-US" dirty="0" smtClean="0"/>
              <a:t> all the things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018731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Choice is Yours.</a:t>
            </a:r>
          </a:p>
        </p:txBody>
      </p:sp>
      <p:pic>
        <p:nvPicPr>
          <p:cNvPr id="1026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8362" y="1690688"/>
            <a:ext cx="6109109" cy="343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091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4464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05292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Things we’re not going to cover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34051" cy="435133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Hardware</a:t>
            </a:r>
          </a:p>
          <a:p>
            <a:r>
              <a:rPr lang="en-US" sz="3600" dirty="0" smtClean="0"/>
              <a:t>Server Settings</a:t>
            </a:r>
          </a:p>
          <a:p>
            <a:r>
              <a:rPr lang="en-US" sz="3600" dirty="0" smtClean="0"/>
              <a:t>SQL Server Tuning</a:t>
            </a:r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10242" name="Picture 2" descr="http://cdn.shopify.com/s/files/1/0728/8277/t/13/assets/promo-4.jpg?560640458904044845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251" y="1690688"/>
            <a:ext cx="6456765" cy="43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9030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11950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71" y="856445"/>
            <a:ext cx="4245591" cy="1325563"/>
          </a:xfrm>
        </p:spPr>
        <p:txBody>
          <a:bodyPr>
            <a:normAutofit/>
          </a:bodyPr>
          <a:lstStyle/>
          <a:p>
            <a:r>
              <a:rPr lang="en-US" sz="7200" dirty="0" smtClean="0"/>
              <a:t>Speak up</a:t>
            </a:r>
            <a:r>
              <a:rPr lang="en-US" sz="7200" dirty="0"/>
              <a:t>!</a:t>
            </a:r>
          </a:p>
        </p:txBody>
      </p:sp>
      <p:pic>
        <p:nvPicPr>
          <p:cNvPr id="1026" name="Picture 2" descr="https://images-na.ssl-images-amazon.com/images/I/51KSjQz8gw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2" r="26893"/>
          <a:stretch/>
        </p:blipFill>
        <p:spPr bwMode="auto">
          <a:xfrm>
            <a:off x="8446827" y="658552"/>
            <a:ext cx="2639704" cy="579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39171" y="19973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(If you want to…)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99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5188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138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226273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4340"/>
            <a:ext cx="12192000" cy="598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Performance Improvements = Big Bucks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Walmart – every 1 second of load time = +2% conversion rate</a:t>
            </a:r>
          </a:p>
          <a:p>
            <a:r>
              <a:rPr lang="en-US" sz="2800" dirty="0"/>
              <a:t>Walmart – every 100 </a:t>
            </a:r>
            <a:r>
              <a:rPr lang="en-US" sz="2800" dirty="0" err="1"/>
              <a:t>ms</a:t>
            </a:r>
            <a:r>
              <a:rPr lang="en-US" sz="2800" dirty="0"/>
              <a:t> = +1% revenue</a:t>
            </a:r>
          </a:p>
          <a:p>
            <a:r>
              <a:rPr lang="en-US" sz="2800" dirty="0" err="1"/>
              <a:t>Staples.com</a:t>
            </a:r>
            <a:r>
              <a:rPr lang="en-US" sz="2800" dirty="0"/>
              <a:t> – 1 second = +10% conversion rate</a:t>
            </a:r>
          </a:p>
          <a:p>
            <a:r>
              <a:rPr lang="en-US" sz="2800" dirty="0"/>
              <a:t>Mozilla – 2.2 seconds = +15.4% downloads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25874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Two hundred and fifty milliseconds, either slower or faster, is close to the magic number for competitive advantage on the Web. </a:t>
            </a:r>
            <a:endParaRPr lang="en-US" sz="3600" dirty="0"/>
          </a:p>
          <a:p>
            <a:pPr marL="0" indent="0">
              <a:buNone/>
            </a:pPr>
            <a:r>
              <a:rPr lang="en-US" sz="2800" b="1" dirty="0"/>
              <a:t>—HARRY SHUM, </a:t>
            </a:r>
          </a:p>
          <a:p>
            <a:pPr marL="0" indent="0">
              <a:buNone/>
            </a:pPr>
            <a:r>
              <a:rPr lang="en-US" sz="2800" b="1" dirty="0"/>
              <a:t>EXECUTIVE VP OF TECHNOLOGY AND RESEARCH, MICROSOFT </a:t>
            </a:r>
            <a:endParaRPr lang="en-US" sz="28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10642</TotalTime>
  <Words>1043</Words>
  <Application>Microsoft Office PowerPoint</Application>
  <PresentationFormat>Widescreen</PresentationFormat>
  <Paragraphs>194</Paragraphs>
  <Slides>40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Full Stack ASP.NET Performance Tuning</vt:lpstr>
      <vt:lpstr>Roadmap</vt:lpstr>
      <vt:lpstr>PowerPoint Presentation</vt:lpstr>
      <vt:lpstr>Things we’re not going to cover</vt:lpstr>
      <vt:lpstr>Speak up!</vt:lpstr>
      <vt:lpstr>Why?</vt:lpstr>
      <vt:lpstr>PowerPoint Presentation</vt:lpstr>
      <vt:lpstr>Small Performance Improvements = Big Bucks</vt:lpstr>
      <vt:lpstr>PowerPoint Presentation</vt:lpstr>
      <vt:lpstr>People *hate* slow sites</vt:lpstr>
      <vt:lpstr>Slow sites are harder to use</vt:lpstr>
      <vt:lpstr>Do you want this to be your brand identity?</vt:lpstr>
      <vt:lpstr>What’s Fast?</vt:lpstr>
      <vt:lpstr>What do people expect?</vt:lpstr>
      <vt:lpstr>Can I cheat? </vt:lpstr>
      <vt:lpstr>Think like a Scientist!</vt:lpstr>
      <vt:lpstr>Scientist Mindset</vt:lpstr>
      <vt:lpstr>Keeping Time</vt:lpstr>
      <vt:lpstr>Baseline Tests</vt:lpstr>
      <vt:lpstr>Gathering Data</vt:lpstr>
      <vt:lpstr>PowerPoint Presentation</vt:lpstr>
      <vt:lpstr>PowerPoint Presentation</vt:lpstr>
      <vt:lpstr>Data Layer</vt:lpstr>
      <vt:lpstr>Demos</vt:lpstr>
      <vt:lpstr>When you see someone  get a whole 50 item object graph  for a five field grid...</vt:lpstr>
      <vt:lpstr>Data Caching</vt:lpstr>
      <vt:lpstr>MVC Layer</vt:lpstr>
      <vt:lpstr>PowerPoint Presentation</vt:lpstr>
      <vt:lpstr>Serialization</vt:lpstr>
      <vt:lpstr>Be Careful About What You Log</vt:lpstr>
      <vt:lpstr>More Demos</vt:lpstr>
      <vt:lpstr>Client Side Layer</vt:lpstr>
      <vt:lpstr>Bundling and Minification</vt:lpstr>
      <vt:lpstr>Async… part 2</vt:lpstr>
      <vt:lpstr>Progress Controls</vt:lpstr>
      <vt:lpstr>Even More Demos</vt:lpstr>
      <vt:lpstr>Takeaways</vt:lpstr>
      <vt:lpstr>The Choice is Yours.</vt:lpstr>
      <vt:lpstr>Questions?</vt:lpstr>
      <vt:lpstr>Full Stack ASP.NET Performance Tuning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ASP.NET Performance Tuning</dc:title>
  <dc:creator>Dustin Ewers</dc:creator>
  <cp:lastModifiedBy>Dustin Ewers</cp:lastModifiedBy>
  <cp:revision>117</cp:revision>
  <dcterms:created xsi:type="dcterms:W3CDTF">2016-06-16T01:18:28Z</dcterms:created>
  <dcterms:modified xsi:type="dcterms:W3CDTF">2016-06-30T12:50:17Z</dcterms:modified>
</cp:coreProperties>
</file>

<file path=docProps/thumbnail.jpeg>
</file>